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60" r:id="rId3"/>
    <p:sldId id="258" r:id="rId4"/>
    <p:sldId id="259" r:id="rId5"/>
    <p:sldId id="262" r:id="rId6"/>
    <p:sldId id="263" r:id="rId7"/>
    <p:sldId id="264" r:id="rId8"/>
    <p:sldId id="265" r:id="rId9"/>
    <p:sldId id="261"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snapToGrid="0">
      <p:cViewPr>
        <p:scale>
          <a:sx n="70" d="100"/>
          <a:sy n="70" d="100"/>
        </p:scale>
        <p:origin x="618"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7E894-0CFE-4E83-8E59-925893240BC2}" type="datetimeFigureOut">
              <a:rPr lang="en-US" smtClean="0"/>
              <a:t>12/15/2019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B3FCC0-EA18-47C8-9008-32B83A66408B}" type="slidenum">
              <a:rPr lang="en-US" smtClean="0"/>
              <a:t>‹#›</a:t>
            </a:fld>
            <a:endParaRPr lang="en-US" dirty="0"/>
          </a:p>
        </p:txBody>
      </p:sp>
    </p:spTree>
    <p:extLst>
      <p:ext uri="{BB962C8B-B14F-4D97-AF65-F5344CB8AC3E}">
        <p14:creationId xmlns:p14="http://schemas.microsoft.com/office/powerpoint/2010/main" val="2961808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Wells Fargo is a an American multinational company</a:t>
            </a:r>
          </a:p>
          <a:p>
            <a:r>
              <a:rPr lang="en-US" dirty="0"/>
              <a:t>The fourth largest bank in the world-Market capitalization</a:t>
            </a:r>
          </a:p>
          <a:p>
            <a:r>
              <a:rPr lang="en-US" dirty="0"/>
              <a:t>Forth bank in US-Assets net</a:t>
            </a:r>
          </a:p>
          <a:p>
            <a:r>
              <a:rPr lang="en-US" dirty="0"/>
              <a:t>Head office –San Francisco </a:t>
            </a:r>
          </a:p>
          <a:p>
            <a:r>
              <a:rPr lang="en-US" dirty="0"/>
              <a:t>Branches- 5997</a:t>
            </a:r>
          </a:p>
          <a:p>
            <a:r>
              <a:rPr lang="en-US" dirty="0"/>
              <a:t>Main competitor branches JPMorgan- 5288 branches, Place Bank – 4584</a:t>
            </a:r>
          </a:p>
          <a:p>
            <a:r>
              <a:rPr lang="en-US" dirty="0"/>
              <a:t>Operates internationally through authorized and regulated subsidiary institutions</a:t>
            </a:r>
          </a:p>
        </p:txBody>
      </p:sp>
      <p:sp>
        <p:nvSpPr>
          <p:cNvPr id="4" name="Slide Number Placeholder 3"/>
          <p:cNvSpPr>
            <a:spLocks noGrp="1"/>
          </p:cNvSpPr>
          <p:nvPr>
            <p:ph type="sldNum" sz="quarter" idx="5"/>
          </p:nvPr>
        </p:nvSpPr>
        <p:spPr/>
        <p:txBody>
          <a:bodyPr/>
          <a:lstStyle/>
          <a:p>
            <a:fld id="{3DB3FCC0-EA18-47C8-9008-32B83A66408B}" type="slidenum">
              <a:rPr lang="en-US" smtClean="0"/>
              <a:t>2</a:t>
            </a:fld>
            <a:endParaRPr lang="en-US" dirty="0"/>
          </a:p>
        </p:txBody>
      </p:sp>
    </p:spTree>
    <p:extLst>
      <p:ext uri="{BB962C8B-B14F-4D97-AF65-F5344CB8AC3E}">
        <p14:creationId xmlns:p14="http://schemas.microsoft.com/office/powerpoint/2010/main" val="304662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companies have goals and objectives well laid in the strategic plans but are incapable of transitioning into the real actions.</a:t>
            </a:r>
          </a:p>
          <a:p>
            <a:r>
              <a:rPr lang="en-US" dirty="0"/>
              <a:t>The balanced score card was introduced in 1992 by David Norton and Robert Kaplan. </a:t>
            </a:r>
          </a:p>
        </p:txBody>
      </p:sp>
      <p:sp>
        <p:nvSpPr>
          <p:cNvPr id="4" name="Slide Number Placeholder 3"/>
          <p:cNvSpPr>
            <a:spLocks noGrp="1"/>
          </p:cNvSpPr>
          <p:nvPr>
            <p:ph type="sldNum" sz="quarter" idx="5"/>
          </p:nvPr>
        </p:nvSpPr>
        <p:spPr/>
        <p:txBody>
          <a:bodyPr/>
          <a:lstStyle/>
          <a:p>
            <a:fld id="{3DB3FCC0-EA18-47C8-9008-32B83A66408B}" type="slidenum">
              <a:rPr lang="en-US" smtClean="0"/>
              <a:t>3</a:t>
            </a:fld>
            <a:endParaRPr lang="en-US" dirty="0"/>
          </a:p>
        </p:txBody>
      </p:sp>
    </p:spTree>
    <p:extLst>
      <p:ext uri="{BB962C8B-B14F-4D97-AF65-F5344CB8AC3E}">
        <p14:creationId xmlns:p14="http://schemas.microsoft.com/office/powerpoint/2010/main" val="277262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Balanced score parameters- The customer perspective, internal perspective, innovation and learning and financial perspective</a:t>
            </a:r>
          </a:p>
        </p:txBody>
      </p:sp>
      <p:sp>
        <p:nvSpPr>
          <p:cNvPr id="4" name="Slide Number Placeholder 3"/>
          <p:cNvSpPr>
            <a:spLocks noGrp="1"/>
          </p:cNvSpPr>
          <p:nvPr>
            <p:ph type="sldNum" sz="quarter" idx="5"/>
          </p:nvPr>
        </p:nvSpPr>
        <p:spPr/>
        <p:txBody>
          <a:bodyPr/>
          <a:lstStyle/>
          <a:p>
            <a:fld id="{3DB3FCC0-EA18-47C8-9008-32B83A66408B}" type="slidenum">
              <a:rPr lang="en-US" smtClean="0"/>
              <a:t>4</a:t>
            </a:fld>
            <a:endParaRPr lang="en-US" dirty="0"/>
          </a:p>
        </p:txBody>
      </p:sp>
    </p:spTree>
    <p:extLst>
      <p:ext uri="{BB962C8B-B14F-4D97-AF65-F5344CB8AC3E}">
        <p14:creationId xmlns:p14="http://schemas.microsoft.com/office/powerpoint/2010/main" val="21041501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C9FEE6-6EC6-461A-A1D7-C82C8622BC88}" type="datetime1">
              <a:rPr lang="en-US" smtClean="0"/>
              <a:t>12/15/2019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14F152-F3A1-4A9D-8688-4718F052185D}" type="datetime1">
              <a:rPr lang="en-US" smtClean="0"/>
              <a:t>12/15/2019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EA591-5F6D-4EE4-8338-A39134E5DD59}" type="datetime1">
              <a:rPr lang="en-US" smtClean="0"/>
              <a:t>12/15/2019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04FDE0-A1BC-4EC9-8476-31A06EFFE643}"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57D7A5-0551-4275-8441-D0A5C83B3392}" type="datetime1">
              <a:rPr lang="en-US" smtClean="0"/>
              <a:t>12/15/2019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37807D-1F5D-46BE-BD3C-BF2682D7C3A2}" type="datetime1">
              <a:rPr lang="en-US" smtClean="0"/>
              <a:t>12/15/2019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242910BD-D445-43B3-AE03-A7211CD5560E}" type="datetime1">
              <a:rPr lang="en-US" smtClean="0"/>
              <a:t>12/15/2019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A3B1A3-5A2C-4703-BFA5-0C27602CCBD1}"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653476-8D91-4FBB-AB9E-A9810A1EDBB9}"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5D8410-4389-4403-91EC-A807BA575B87}"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23FA51-F051-4FA9-A95D-6892B75FF0CB}"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15BC36-6D02-4334-9E85-D53D13AD76C9}"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B71CAA-170B-4C9F-96E5-EBE132494C29}" type="datetime1">
              <a:rPr lang="en-US" smtClean="0"/>
              <a:t>12/15/2019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D9B9E1-4268-4D71-BB95-C02AE9DCBBA6}" type="datetime1">
              <a:rPr lang="en-US" smtClean="0"/>
              <a:t>12/15/2019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AF028D-8748-48DC-AF5C-0216CBD21B55}" type="datetime1">
              <a:rPr lang="en-US" smtClean="0"/>
              <a:t>12/15/2019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2B92F2-920F-47A2-8568-97A4DF8BEF5A}" type="datetime1">
              <a:rPr lang="en-US" smtClean="0"/>
              <a:t>12/15/2019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350C4C6D-37CC-4233-BCC0-F706C5C167F4}" type="datetime1">
              <a:rPr lang="en-US" smtClean="0"/>
              <a:t>12/15/2019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3D62354-F2A8-4775-82C5-9BC5050E92A0}" type="datetime1">
              <a:rPr lang="en-US" smtClean="0"/>
              <a:t>12/15/2019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0D1A4-CEAC-4574-BFAF-1EA344EB6464}"/>
              </a:ext>
            </a:extLst>
          </p:cNvPr>
          <p:cNvSpPr>
            <a:spLocks noGrp="1"/>
          </p:cNvSpPr>
          <p:nvPr>
            <p:ph type="ctrTitle"/>
          </p:nvPr>
        </p:nvSpPr>
        <p:spPr/>
        <p:txBody>
          <a:bodyPr/>
          <a:lstStyle/>
          <a:p>
            <a:pPr algn="ctr"/>
            <a:r>
              <a:rPr lang="en-US" dirty="0"/>
              <a:t>Wells Fargo US-Balanced scored cared </a:t>
            </a:r>
          </a:p>
        </p:txBody>
      </p:sp>
      <p:sp>
        <p:nvSpPr>
          <p:cNvPr id="3" name="Subtitle 2">
            <a:extLst>
              <a:ext uri="{FF2B5EF4-FFF2-40B4-BE49-F238E27FC236}">
                <a16:creationId xmlns:a16="http://schemas.microsoft.com/office/drawing/2014/main" id="{5A89D419-DA46-4189-B91C-EC4B541E09A5}"/>
              </a:ext>
            </a:extLst>
          </p:cNvPr>
          <p:cNvSpPr>
            <a:spLocks noGrp="1"/>
          </p:cNvSpPr>
          <p:nvPr>
            <p:ph type="subTitle" idx="1"/>
          </p:nvPr>
        </p:nvSpPr>
        <p:spPr/>
        <p:txBody>
          <a:bodyPr>
            <a:normAutofit lnSpcReduction="10000"/>
          </a:bodyPr>
          <a:lstStyle/>
          <a:p>
            <a:r>
              <a:rPr lang="en-US" dirty="0"/>
              <a:t>Name </a:t>
            </a:r>
          </a:p>
          <a:p>
            <a:r>
              <a:rPr lang="en-US" dirty="0"/>
              <a:t>Institution </a:t>
            </a:r>
          </a:p>
          <a:p>
            <a:r>
              <a:rPr lang="en-US" dirty="0"/>
              <a:t>Date </a:t>
            </a:r>
          </a:p>
        </p:txBody>
      </p:sp>
      <p:sp>
        <p:nvSpPr>
          <p:cNvPr id="4" name="Slide Number Placeholder 3">
            <a:extLst>
              <a:ext uri="{FF2B5EF4-FFF2-40B4-BE49-F238E27FC236}">
                <a16:creationId xmlns:a16="http://schemas.microsoft.com/office/drawing/2014/main" id="{8E4BC745-212E-4700-B5FC-E79B9A3B426D}"/>
              </a:ext>
            </a:extLst>
          </p:cNvPr>
          <p:cNvSpPr>
            <a:spLocks noGrp="1"/>
          </p:cNvSpPr>
          <p:nvPr>
            <p:ph type="sldNum" sz="quarter" idx="12"/>
          </p:nvPr>
        </p:nvSpPr>
        <p:spPr>
          <a:xfrm>
            <a:off x="9255346" y="2750337"/>
            <a:ext cx="710289" cy="678663"/>
          </a:xfrm>
        </p:spPr>
        <p:txBody>
          <a:bodyPr/>
          <a:lstStyle/>
          <a:p>
            <a:fld id="{12106EEF-7A29-4467-AD62-E1C897F867DC}" type="slidenum">
              <a:rPr lang="en-US" smtClean="0"/>
              <a:t>1</a:t>
            </a:fld>
            <a:endParaRPr lang="en-US" dirty="0"/>
          </a:p>
        </p:txBody>
      </p:sp>
    </p:spTree>
    <p:extLst>
      <p:ext uri="{BB962C8B-B14F-4D97-AF65-F5344CB8AC3E}">
        <p14:creationId xmlns:p14="http://schemas.microsoft.com/office/powerpoint/2010/main" val="393543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BF70-4831-41A1-898E-ECB0101D9B62}"/>
              </a:ext>
            </a:extLst>
          </p:cNvPr>
          <p:cNvSpPr>
            <a:spLocks noGrp="1"/>
          </p:cNvSpPr>
          <p:nvPr>
            <p:ph type="title"/>
          </p:nvPr>
        </p:nvSpPr>
        <p:spPr/>
        <p:txBody>
          <a:bodyPr/>
          <a:lstStyle/>
          <a:p>
            <a:r>
              <a:rPr lang="en-US" dirty="0"/>
              <a:t>Wells Fargo US</a:t>
            </a:r>
          </a:p>
        </p:txBody>
      </p:sp>
      <p:sp>
        <p:nvSpPr>
          <p:cNvPr id="3" name="Content Placeholder 2">
            <a:extLst>
              <a:ext uri="{FF2B5EF4-FFF2-40B4-BE49-F238E27FC236}">
                <a16:creationId xmlns:a16="http://schemas.microsoft.com/office/drawing/2014/main" id="{B6722171-81A2-440A-A590-11DC0AEAA050}"/>
              </a:ext>
            </a:extLst>
          </p:cNvPr>
          <p:cNvSpPr>
            <a:spLocks noGrp="1"/>
          </p:cNvSpPr>
          <p:nvPr>
            <p:ph sz="half" idx="1"/>
          </p:nvPr>
        </p:nvSpPr>
        <p:spPr/>
        <p:txBody>
          <a:bodyPr>
            <a:normAutofit fontScale="62500" lnSpcReduction="20000"/>
          </a:bodyPr>
          <a:lstStyle/>
          <a:p>
            <a:r>
              <a:rPr lang="en-US" dirty="0"/>
              <a:t>Wells Fargo is an American multinational firm dealing with financial services. </a:t>
            </a:r>
          </a:p>
          <a:p>
            <a:r>
              <a:rPr lang="en-US" dirty="0"/>
              <a:t>Wells Fargo US is the fourth largest Bank in terms of market capitalization. </a:t>
            </a:r>
          </a:p>
          <a:p>
            <a:r>
              <a:rPr lang="en-US" dirty="0"/>
              <a:t>It is the fourth largest bank in the United States in terms of its assets. </a:t>
            </a:r>
          </a:p>
          <a:p>
            <a:r>
              <a:rPr lang="en-US" dirty="0"/>
              <a:t>The Bank’s head office are in San Francisco, California with current branches at 5997 across the United States. Its main competitor JPMorgan Chase has 5288 and Place Bank of America with 4584 branches. </a:t>
            </a:r>
          </a:p>
          <a:p>
            <a:r>
              <a:rPr lang="en-US" dirty="0"/>
              <a:t>Just like the top three bank’s, it does not have presence in the entire 50 states of America. </a:t>
            </a:r>
          </a:p>
          <a:p>
            <a:r>
              <a:rPr lang="en-US" dirty="0"/>
              <a:t>Although it is not a multinational company, it is able to operate internationally through duly authorized and regulated subsidies </a:t>
            </a:r>
          </a:p>
        </p:txBody>
      </p:sp>
      <p:pic>
        <p:nvPicPr>
          <p:cNvPr id="6" name="Content Placeholder 5">
            <a:extLst>
              <a:ext uri="{FF2B5EF4-FFF2-40B4-BE49-F238E27FC236}">
                <a16:creationId xmlns:a16="http://schemas.microsoft.com/office/drawing/2014/main" id="{2B3C8E08-6127-486C-B350-DBCE22713279}"/>
              </a:ext>
            </a:extLst>
          </p:cNvPr>
          <p:cNvPicPr>
            <a:picLocks noGrp="1" noChangeAspect="1"/>
          </p:cNvPicPr>
          <p:nvPr>
            <p:ph sz="half" idx="2"/>
          </p:nvPr>
        </p:nvPicPr>
        <p:blipFill>
          <a:blip r:embed="rId3"/>
          <a:stretch>
            <a:fillRect/>
          </a:stretch>
        </p:blipFill>
        <p:spPr>
          <a:xfrm>
            <a:off x="5594350" y="2568604"/>
            <a:ext cx="4700588" cy="3135255"/>
          </a:xfrm>
          <a:prstGeom prst="rect">
            <a:avLst/>
          </a:prstGeom>
        </p:spPr>
      </p:pic>
      <p:sp>
        <p:nvSpPr>
          <p:cNvPr id="5" name="Slide Number Placeholder 4">
            <a:extLst>
              <a:ext uri="{FF2B5EF4-FFF2-40B4-BE49-F238E27FC236}">
                <a16:creationId xmlns:a16="http://schemas.microsoft.com/office/drawing/2014/main" id="{F8E3A429-9D87-4685-BCAA-241073F92EDE}"/>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38161371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D6E9-A928-40CC-93AA-559ED7CF4B7F}"/>
              </a:ext>
            </a:extLst>
          </p:cNvPr>
          <p:cNvSpPr>
            <a:spLocks noGrp="1"/>
          </p:cNvSpPr>
          <p:nvPr>
            <p:ph type="title"/>
          </p:nvPr>
        </p:nvSpPr>
        <p:spPr/>
        <p:txBody>
          <a:bodyPr/>
          <a:lstStyle/>
          <a:p>
            <a:r>
              <a:rPr lang="en-US" dirty="0"/>
              <a:t>Why Balanced scorecard System?</a:t>
            </a:r>
          </a:p>
        </p:txBody>
      </p:sp>
      <p:sp>
        <p:nvSpPr>
          <p:cNvPr id="3" name="Content Placeholder 2">
            <a:extLst>
              <a:ext uri="{FF2B5EF4-FFF2-40B4-BE49-F238E27FC236}">
                <a16:creationId xmlns:a16="http://schemas.microsoft.com/office/drawing/2014/main" id="{0346C7A0-7B59-4825-A327-3C3A054B9562}"/>
              </a:ext>
            </a:extLst>
          </p:cNvPr>
          <p:cNvSpPr>
            <a:spLocks noGrp="1"/>
          </p:cNvSpPr>
          <p:nvPr>
            <p:ph idx="1"/>
          </p:nvPr>
        </p:nvSpPr>
        <p:spPr/>
        <p:txBody>
          <a:bodyPr>
            <a:normAutofit fontScale="85000" lnSpcReduction="20000"/>
          </a:bodyPr>
          <a:lstStyle/>
          <a:p>
            <a:r>
              <a:rPr lang="en-US" dirty="0"/>
              <a:t>Customer dissatisfaction as well as challenges in implementation are the greatest drivers for the new innovative ideas. Previously companies have struggled with the problem despite their clear visions and strategic plans. Therefore, they are in capable of transitioning of the ideas into operative goals as well as actions without incurring losses. </a:t>
            </a:r>
          </a:p>
          <a:p>
            <a:r>
              <a:rPr lang="en-US" dirty="0"/>
              <a:t>The modern business world, that is highly competitive as well as fast changing world, there is need to develop a fast and effective translation of the business strategy into action to achieve the desired and planned goals and objectives.</a:t>
            </a:r>
          </a:p>
          <a:p>
            <a:r>
              <a:rPr lang="en-US" dirty="0"/>
              <a:t>The other challenge that firms </a:t>
            </a:r>
            <a:r>
              <a:rPr lang="en-US" dirty="0">
                <a:latin typeface="Times New Roman" panose="02020603050405020304" pitchFamily="18" charset="0"/>
                <a:cs typeface="Times New Roman" panose="02020603050405020304" pitchFamily="18" charset="0"/>
              </a:rPr>
              <a:t>farce</a:t>
            </a:r>
            <a:r>
              <a:rPr lang="en-US" dirty="0"/>
              <a:t> is the fact the controlling systems only target the accounting data for the companies while failing to meet the modern expectations any further.  </a:t>
            </a:r>
          </a:p>
          <a:p>
            <a:r>
              <a:rPr lang="en-US" dirty="0"/>
              <a:t>A balanced score card is defined as performance metric that companies use to examine, better as well as control a business’s different functions and the resultant outcomes.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85C8C7E-1FC2-481C-A6A4-F1ACF64A6952}"/>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8473171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971E5-2CD7-4807-996A-C638873CC6A5}"/>
              </a:ext>
            </a:extLst>
          </p:cNvPr>
          <p:cNvSpPr>
            <a:spLocks noGrp="1"/>
          </p:cNvSpPr>
          <p:nvPr>
            <p:ph type="title"/>
          </p:nvPr>
        </p:nvSpPr>
        <p:spPr/>
        <p:txBody>
          <a:bodyPr/>
          <a:lstStyle/>
          <a:p>
            <a:pPr algn="ctr"/>
            <a:r>
              <a:rPr lang="en-US" dirty="0"/>
              <a:t>Wells Fargo- Introduction of balance scorecard</a:t>
            </a:r>
          </a:p>
        </p:txBody>
      </p:sp>
      <p:sp>
        <p:nvSpPr>
          <p:cNvPr id="3" name="Content Placeholder 2">
            <a:extLst>
              <a:ext uri="{FF2B5EF4-FFF2-40B4-BE49-F238E27FC236}">
                <a16:creationId xmlns:a16="http://schemas.microsoft.com/office/drawing/2014/main" id="{263E14F0-57D4-415E-913A-41E5598FCBC1}"/>
              </a:ext>
            </a:extLst>
          </p:cNvPr>
          <p:cNvSpPr>
            <a:spLocks noGrp="1"/>
          </p:cNvSpPr>
          <p:nvPr>
            <p:ph idx="1"/>
          </p:nvPr>
        </p:nvSpPr>
        <p:spPr>
          <a:xfrm>
            <a:off x="680321" y="2006221"/>
            <a:ext cx="9613861" cy="4385154"/>
          </a:xfrm>
        </p:spPr>
        <p:txBody>
          <a:bodyPr>
            <a:normAutofit fontScale="62500" lnSpcReduction="20000"/>
          </a:bodyPr>
          <a:lstStyle/>
          <a:p>
            <a:pPr marL="0" indent="0">
              <a:buNone/>
            </a:pPr>
            <a:r>
              <a:rPr lang="en-US" dirty="0"/>
              <a:t>The balanced score card in Wells Fargo measures four Key parameters </a:t>
            </a:r>
          </a:p>
          <a:p>
            <a:pPr marL="457200" indent="-457200">
              <a:buAutoNum type="arabicPeriod"/>
            </a:pPr>
            <a:r>
              <a:rPr lang="en-US" dirty="0"/>
              <a:t>The customer perspective</a:t>
            </a:r>
          </a:p>
          <a:p>
            <a:pPr marL="0" indent="0">
              <a:buNone/>
            </a:pPr>
            <a:r>
              <a:rPr lang="en-US" dirty="0"/>
              <a:t> Wells Fargo uses this performance metric to determine the nature in which customers see and value the organization. The bank must offer excellent customer service to create a positive impression to them. </a:t>
            </a:r>
          </a:p>
          <a:p>
            <a:pPr marL="0" indent="0">
              <a:buNone/>
            </a:pPr>
            <a:r>
              <a:rPr lang="en-US" dirty="0"/>
              <a:t>2. Internal perspective</a:t>
            </a:r>
          </a:p>
          <a:p>
            <a:pPr marL="0" indent="0">
              <a:buNone/>
            </a:pPr>
            <a:r>
              <a:rPr lang="en-US" dirty="0"/>
              <a:t>Well Fargo uses this parameter to evaluate the functions that require dire improvement within the organization. This can done through identification of areas that bring in more revenues to the organizations and are poorly managed hence may lower the income due to poor service delivery. For instance, the cashiers in the banking hall must serve customers diligently and honestly. </a:t>
            </a:r>
          </a:p>
          <a:p>
            <a:pPr marL="0" indent="0">
              <a:buNone/>
            </a:pPr>
            <a:r>
              <a:rPr lang="en-US" dirty="0"/>
              <a:t>3. Innovation and learning perspective</a:t>
            </a:r>
          </a:p>
          <a:p>
            <a:pPr marL="0" indent="0">
              <a:buNone/>
            </a:pPr>
            <a:r>
              <a:rPr lang="en-US" dirty="0"/>
              <a:t>This performance metric detail the need for the bank to  develop more innovations  to improve the service delivery to the customers. Modern banking does not require customers coming to the banking halls to withdraw funds rather the services are offered within their convenience and vicinity either through agency banking, internet banking, mobile banking and allow swapping to purchase goods and services. </a:t>
            </a:r>
          </a:p>
          <a:p>
            <a:pPr marL="0" indent="0">
              <a:buNone/>
            </a:pPr>
            <a:r>
              <a:rPr lang="en-US" dirty="0"/>
              <a:t>4. Financial perspective </a:t>
            </a:r>
          </a:p>
          <a:p>
            <a:pPr marL="0" indent="0">
              <a:buNone/>
            </a:pPr>
            <a:r>
              <a:rPr lang="en-US" dirty="0"/>
              <a:t>The performance parameter details how the organization creates value to the shareholders investment. Wells Fargo is owned by shareholders through purchase pf shares hence the shareholders often want to see the growth of their shares in terms of value. This is attained when the income levels are improved over the years (Bento,  </a:t>
            </a:r>
            <a:r>
              <a:rPr lang="en-US" dirty="0" err="1"/>
              <a:t>Mertins</a:t>
            </a:r>
            <a:r>
              <a:rPr lang="en-US" dirty="0"/>
              <a:t>, and White, 2017). </a:t>
            </a:r>
          </a:p>
        </p:txBody>
      </p:sp>
      <p:sp>
        <p:nvSpPr>
          <p:cNvPr id="4" name="Slide Number Placeholder 3">
            <a:extLst>
              <a:ext uri="{FF2B5EF4-FFF2-40B4-BE49-F238E27FC236}">
                <a16:creationId xmlns:a16="http://schemas.microsoft.com/office/drawing/2014/main" id="{AB8172D4-CF0A-4E90-B7DA-EDBDA31D68E1}"/>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3867612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1AA4-10A5-41AD-BB1E-F09ED1722F64}"/>
              </a:ext>
            </a:extLst>
          </p:cNvPr>
          <p:cNvSpPr>
            <a:spLocks noGrp="1"/>
          </p:cNvSpPr>
          <p:nvPr>
            <p:ph type="title"/>
          </p:nvPr>
        </p:nvSpPr>
        <p:spPr/>
        <p:txBody>
          <a:bodyPr/>
          <a:lstStyle/>
          <a:p>
            <a:r>
              <a:rPr lang="en-US" dirty="0"/>
              <a:t>Customer perspectives </a:t>
            </a:r>
          </a:p>
        </p:txBody>
      </p:sp>
      <p:sp>
        <p:nvSpPr>
          <p:cNvPr id="4" name="Slide Number Placeholder 3">
            <a:extLst>
              <a:ext uri="{FF2B5EF4-FFF2-40B4-BE49-F238E27FC236}">
                <a16:creationId xmlns:a16="http://schemas.microsoft.com/office/drawing/2014/main" id="{74849E38-228E-4C00-83F8-C0EB8A74C916}"/>
              </a:ext>
            </a:extLst>
          </p:cNvPr>
          <p:cNvSpPr>
            <a:spLocks noGrp="1"/>
          </p:cNvSpPr>
          <p:nvPr>
            <p:ph type="sldNum" sz="quarter" idx="12"/>
          </p:nvPr>
        </p:nvSpPr>
        <p:spPr/>
        <p:txBody>
          <a:bodyPr/>
          <a:lstStyle/>
          <a:p>
            <a:fld id="{6D22F896-40B5-4ADD-8801-0D06FADFA095}" type="slidenum">
              <a:rPr lang="en-US" smtClean="0"/>
              <a:t>5</a:t>
            </a:fld>
            <a:endParaRPr lang="en-US" dirty="0"/>
          </a:p>
        </p:txBody>
      </p:sp>
      <p:graphicFrame>
        <p:nvGraphicFramePr>
          <p:cNvPr id="15" name="Content Placeholder 14">
            <a:extLst>
              <a:ext uri="{FF2B5EF4-FFF2-40B4-BE49-F238E27FC236}">
                <a16:creationId xmlns:a16="http://schemas.microsoft.com/office/drawing/2014/main" id="{2A0510AE-C564-42CD-ACF0-8C5F0607735A}"/>
              </a:ext>
            </a:extLst>
          </p:cNvPr>
          <p:cNvGraphicFramePr>
            <a:graphicFrameLocks noGrp="1"/>
          </p:cNvGraphicFramePr>
          <p:nvPr>
            <p:ph idx="1"/>
            <p:extLst>
              <p:ext uri="{D42A27DB-BD31-4B8C-83A1-F6EECF244321}">
                <p14:modId xmlns:p14="http://schemas.microsoft.com/office/powerpoint/2010/main" val="1501241656"/>
              </p:ext>
            </p:extLst>
          </p:nvPr>
        </p:nvGraphicFramePr>
        <p:xfrm>
          <a:off x="681038" y="2334125"/>
          <a:ext cx="9726278" cy="3994485"/>
        </p:xfrm>
        <a:graphic>
          <a:graphicData uri="http://schemas.openxmlformats.org/drawingml/2006/table">
            <a:tbl>
              <a:tblPr firstRow="1" firstCol="1" bandRow="1">
                <a:tableStyleId>{5C22544A-7EE6-4342-B048-85BDC9FD1C3A}</a:tableStyleId>
              </a:tblPr>
              <a:tblGrid>
                <a:gridCol w="2317539">
                  <a:extLst>
                    <a:ext uri="{9D8B030D-6E8A-4147-A177-3AD203B41FA5}">
                      <a16:colId xmlns:a16="http://schemas.microsoft.com/office/drawing/2014/main" val="493880804"/>
                    </a:ext>
                  </a:extLst>
                </a:gridCol>
                <a:gridCol w="7408739">
                  <a:extLst>
                    <a:ext uri="{9D8B030D-6E8A-4147-A177-3AD203B41FA5}">
                      <a16:colId xmlns:a16="http://schemas.microsoft.com/office/drawing/2014/main" val="2536621795"/>
                    </a:ext>
                  </a:extLst>
                </a:gridCol>
              </a:tblGrid>
              <a:tr h="442259">
                <a:tc>
                  <a:txBody>
                    <a:bodyPr/>
                    <a:lstStyle/>
                    <a:p>
                      <a:pPr marL="0" marR="0">
                        <a:lnSpc>
                          <a:spcPct val="107000"/>
                        </a:lnSpc>
                        <a:spcBef>
                          <a:spcPts val="0"/>
                        </a:spcBef>
                        <a:spcAft>
                          <a:spcPts val="0"/>
                        </a:spcAft>
                      </a:pPr>
                      <a:r>
                        <a:rPr lang="en-US" sz="2000" dirty="0">
                          <a:effectLst/>
                        </a:rPr>
                        <a:t>Goals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Measures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0828766"/>
                  </a:ext>
                </a:extLst>
              </a:tr>
              <a:tr h="1368363">
                <a:tc>
                  <a:txBody>
                    <a:bodyPr/>
                    <a:lstStyle/>
                    <a:p>
                      <a:pPr marL="0" marR="0">
                        <a:lnSpc>
                          <a:spcPct val="107000"/>
                        </a:lnSpc>
                        <a:spcBef>
                          <a:spcPts val="0"/>
                        </a:spcBef>
                        <a:spcAft>
                          <a:spcPts val="0"/>
                        </a:spcAft>
                      </a:pPr>
                      <a:r>
                        <a:rPr lang="en-US" sz="1500" dirty="0">
                          <a:effectLst/>
                        </a:rPr>
                        <a:t>New products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500" dirty="0">
                          <a:effectLst/>
                        </a:rPr>
                        <a:t>Determine the percentage if sales from new services introduced into the firm</a:t>
                      </a:r>
                    </a:p>
                    <a:p>
                      <a:pPr marL="0" marR="0">
                        <a:lnSpc>
                          <a:spcPct val="107000"/>
                        </a:lnSpc>
                        <a:spcBef>
                          <a:spcPts val="0"/>
                        </a:spcBef>
                        <a:spcAft>
                          <a:spcPts val="0"/>
                        </a:spcAft>
                      </a:pPr>
                      <a:r>
                        <a:rPr lang="en-US" sz="1500" dirty="0">
                          <a:effectLst/>
                        </a:rPr>
                        <a:t> </a:t>
                      </a:r>
                    </a:p>
                    <a:p>
                      <a:pPr marL="0" marR="0">
                        <a:lnSpc>
                          <a:spcPct val="107000"/>
                        </a:lnSpc>
                        <a:spcBef>
                          <a:spcPts val="0"/>
                        </a:spcBef>
                        <a:spcAft>
                          <a:spcPts val="0"/>
                        </a:spcAft>
                      </a:pPr>
                      <a:r>
                        <a:rPr lang="en-US" sz="1500" dirty="0">
                          <a:effectLst/>
                        </a:rPr>
                        <a:t>Evaluate the percentage of sales from the existing products and services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1763534"/>
                  </a:ext>
                </a:extLst>
              </a:tr>
              <a:tr h="1644796">
                <a:tc>
                  <a:txBody>
                    <a:bodyPr/>
                    <a:lstStyle/>
                    <a:p>
                      <a:pPr marL="0" marR="0">
                        <a:lnSpc>
                          <a:spcPct val="107000"/>
                        </a:lnSpc>
                        <a:spcBef>
                          <a:spcPts val="0"/>
                        </a:spcBef>
                        <a:spcAft>
                          <a:spcPts val="0"/>
                        </a:spcAft>
                      </a:pPr>
                      <a:r>
                        <a:rPr lang="en-US" sz="1500" dirty="0">
                          <a:effectLst/>
                        </a:rPr>
                        <a:t>Responsive supply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500" dirty="0">
                          <a:effectLst/>
                        </a:rPr>
                        <a:t>Ensure that customers receive the services required within the time frame without delays. </a:t>
                      </a:r>
                    </a:p>
                    <a:p>
                      <a:pPr marL="0" marR="0">
                        <a:lnSpc>
                          <a:spcPct val="107000"/>
                        </a:lnSpc>
                        <a:spcBef>
                          <a:spcPts val="0"/>
                        </a:spcBef>
                        <a:spcAft>
                          <a:spcPts val="0"/>
                        </a:spcAft>
                      </a:pPr>
                      <a:r>
                        <a:rPr lang="en-US" sz="1500" dirty="0">
                          <a:effectLst/>
                        </a:rPr>
                        <a:t>For instance, ensure minimal interruptions with the channels. </a:t>
                      </a:r>
                    </a:p>
                    <a:p>
                      <a:pPr marL="0" marR="0">
                        <a:lnSpc>
                          <a:spcPct val="107000"/>
                        </a:lnSpc>
                        <a:spcBef>
                          <a:spcPts val="0"/>
                        </a:spcBef>
                        <a:spcAft>
                          <a:spcPts val="0"/>
                        </a:spcAft>
                      </a:pPr>
                      <a:r>
                        <a:rPr lang="en-US" sz="1500" dirty="0">
                          <a:effectLst/>
                        </a:rPr>
                        <a:t>Ensure that the channels are simple and effective for the clientele to use them</a:t>
                      </a:r>
                    </a:p>
                    <a:p>
                      <a:pPr marL="0" marR="0">
                        <a:lnSpc>
                          <a:spcPct val="107000"/>
                        </a:lnSpc>
                        <a:spcBef>
                          <a:spcPts val="0"/>
                        </a:spcBef>
                        <a:spcAft>
                          <a:spcPts val="0"/>
                        </a:spcAft>
                      </a:pPr>
                      <a:r>
                        <a:rPr lang="en-US" sz="1500" dirty="0">
                          <a:effectLst/>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1715072"/>
                  </a:ext>
                </a:extLst>
              </a:tr>
              <a:tr h="539067">
                <a:tc>
                  <a:txBody>
                    <a:bodyPr/>
                    <a:lstStyle/>
                    <a:p>
                      <a:pPr marL="0" marR="0">
                        <a:lnSpc>
                          <a:spcPct val="107000"/>
                        </a:lnSpc>
                        <a:spcBef>
                          <a:spcPts val="0"/>
                        </a:spcBef>
                        <a:spcAft>
                          <a:spcPts val="0"/>
                        </a:spcAft>
                      </a:pPr>
                      <a:r>
                        <a:rPr lang="en-US" sz="1500" dirty="0">
                          <a:effectLst/>
                        </a:rPr>
                        <a:t>Customer partnership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500" dirty="0">
                          <a:effectLst/>
                        </a:rPr>
                        <a:t>Create some avenues where the customers are able to partner with the bank. This can be done effectively through supplies of different items.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6066195"/>
                  </a:ext>
                </a:extLst>
              </a:tr>
            </a:tbl>
          </a:graphicData>
        </a:graphic>
      </p:graphicFrame>
    </p:spTree>
    <p:extLst>
      <p:ext uri="{BB962C8B-B14F-4D97-AF65-F5344CB8AC3E}">
        <p14:creationId xmlns:p14="http://schemas.microsoft.com/office/powerpoint/2010/main" val="162717254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E6A5-15AC-44D9-9EE5-0C12C2598B8D}"/>
              </a:ext>
            </a:extLst>
          </p:cNvPr>
          <p:cNvSpPr>
            <a:spLocks noGrp="1"/>
          </p:cNvSpPr>
          <p:nvPr>
            <p:ph type="title"/>
          </p:nvPr>
        </p:nvSpPr>
        <p:spPr/>
        <p:txBody>
          <a:bodyPr/>
          <a:lstStyle/>
          <a:p>
            <a:r>
              <a:rPr lang="en-US" dirty="0"/>
              <a:t>Financial perspectives </a:t>
            </a:r>
          </a:p>
        </p:txBody>
      </p:sp>
      <p:graphicFrame>
        <p:nvGraphicFramePr>
          <p:cNvPr id="5" name="Table 5">
            <a:extLst>
              <a:ext uri="{FF2B5EF4-FFF2-40B4-BE49-F238E27FC236}">
                <a16:creationId xmlns:a16="http://schemas.microsoft.com/office/drawing/2014/main" id="{1661F344-18DC-420E-97A2-83E671CB8F4A}"/>
              </a:ext>
            </a:extLst>
          </p:cNvPr>
          <p:cNvGraphicFramePr>
            <a:graphicFrameLocks noGrp="1"/>
          </p:cNvGraphicFramePr>
          <p:nvPr>
            <p:ph idx="1"/>
            <p:extLst>
              <p:ext uri="{D42A27DB-BD31-4B8C-83A1-F6EECF244321}">
                <p14:modId xmlns:p14="http://schemas.microsoft.com/office/powerpoint/2010/main" val="3935665048"/>
              </p:ext>
            </p:extLst>
          </p:nvPr>
        </p:nvGraphicFramePr>
        <p:xfrm>
          <a:off x="680321" y="1973179"/>
          <a:ext cx="9613900" cy="5063958"/>
        </p:xfrm>
        <a:graphic>
          <a:graphicData uri="http://schemas.openxmlformats.org/drawingml/2006/table">
            <a:tbl>
              <a:tblPr firstRow="1" bandRow="1">
                <a:tableStyleId>{5C22544A-7EE6-4342-B048-85BDC9FD1C3A}</a:tableStyleId>
              </a:tblPr>
              <a:tblGrid>
                <a:gridCol w="4806950">
                  <a:extLst>
                    <a:ext uri="{9D8B030D-6E8A-4147-A177-3AD203B41FA5}">
                      <a16:colId xmlns:a16="http://schemas.microsoft.com/office/drawing/2014/main" val="1510560746"/>
                    </a:ext>
                  </a:extLst>
                </a:gridCol>
                <a:gridCol w="4806950">
                  <a:extLst>
                    <a:ext uri="{9D8B030D-6E8A-4147-A177-3AD203B41FA5}">
                      <a16:colId xmlns:a16="http://schemas.microsoft.com/office/drawing/2014/main" val="1575701179"/>
                    </a:ext>
                  </a:extLst>
                </a:gridCol>
              </a:tblGrid>
              <a:tr h="481798">
                <a:tc>
                  <a:txBody>
                    <a:bodyPr/>
                    <a:lstStyle/>
                    <a:p>
                      <a:r>
                        <a:rPr lang="en-US" dirty="0"/>
                        <a:t>Goal </a:t>
                      </a:r>
                    </a:p>
                  </a:txBody>
                  <a:tcPr/>
                </a:tc>
                <a:tc>
                  <a:txBody>
                    <a:bodyPr/>
                    <a:lstStyle/>
                    <a:p>
                      <a:r>
                        <a:rPr lang="en-US" dirty="0"/>
                        <a:t>Measures </a:t>
                      </a:r>
                    </a:p>
                  </a:txBody>
                  <a:tcPr/>
                </a:tc>
                <a:extLst>
                  <a:ext uri="{0D108BD9-81ED-4DB2-BD59-A6C34878D82A}">
                    <a16:rowId xmlns:a16="http://schemas.microsoft.com/office/drawing/2014/main" val="1436469030"/>
                  </a:ext>
                </a:extLst>
              </a:tr>
              <a:tr h="370840">
                <a:tc>
                  <a:txBody>
                    <a:bodyPr/>
                    <a:lstStyle/>
                    <a:p>
                      <a:r>
                        <a:rPr lang="en-US" dirty="0"/>
                        <a:t>Survive </a:t>
                      </a:r>
                    </a:p>
                  </a:txBody>
                  <a:tcPr/>
                </a:tc>
                <a:tc>
                  <a:txBody>
                    <a:bodyPr/>
                    <a:lstStyle/>
                    <a:p>
                      <a:r>
                        <a:rPr lang="en-US" dirty="0"/>
                        <a:t>Wells Fargo should ensure that the cash flows are available to facilitate the business growth and continuity.</a:t>
                      </a:r>
                    </a:p>
                  </a:txBody>
                  <a:tcPr/>
                </a:tc>
                <a:extLst>
                  <a:ext uri="{0D108BD9-81ED-4DB2-BD59-A6C34878D82A}">
                    <a16:rowId xmlns:a16="http://schemas.microsoft.com/office/drawing/2014/main" val="2494192716"/>
                  </a:ext>
                </a:extLst>
              </a:tr>
              <a:tr h="370840">
                <a:tc>
                  <a:txBody>
                    <a:bodyPr/>
                    <a:lstStyle/>
                    <a:p>
                      <a:r>
                        <a:rPr lang="en-US" dirty="0"/>
                        <a:t>Succeed</a:t>
                      </a:r>
                    </a:p>
                  </a:txBody>
                  <a:tcPr/>
                </a:tc>
                <a:tc>
                  <a:txBody>
                    <a:bodyPr/>
                    <a:lstStyle/>
                    <a:p>
                      <a:r>
                        <a:rPr lang="en-US" dirty="0"/>
                        <a:t>There is need for Wells Fargo to match the quarterly sales of the services and operating income growth from the different divisions within the organization. </a:t>
                      </a:r>
                    </a:p>
                  </a:txBody>
                  <a:tcPr/>
                </a:tc>
                <a:extLst>
                  <a:ext uri="{0D108BD9-81ED-4DB2-BD59-A6C34878D82A}">
                    <a16:rowId xmlns:a16="http://schemas.microsoft.com/office/drawing/2014/main" val="815557484"/>
                  </a:ext>
                </a:extLst>
              </a:tr>
              <a:tr h="370840">
                <a:tc>
                  <a:txBody>
                    <a:bodyPr/>
                    <a:lstStyle/>
                    <a:p>
                      <a:r>
                        <a:rPr lang="en-US" dirty="0"/>
                        <a:t>prosper</a:t>
                      </a:r>
                    </a:p>
                  </a:txBody>
                  <a:tcPr/>
                </a:tc>
                <a:tc>
                  <a:txBody>
                    <a:bodyPr/>
                    <a:lstStyle/>
                    <a:p>
                      <a:r>
                        <a:rPr lang="en-US" dirty="0"/>
                        <a:t>Wells Fargo must strive to maintain the current market share while increasing the world wide trading activities to generate more income. This would increase the shareholders value which is the ultimate goal of financial institutions. </a:t>
                      </a:r>
                    </a:p>
                  </a:txBody>
                  <a:tcPr/>
                </a:tc>
                <a:extLst>
                  <a:ext uri="{0D108BD9-81ED-4DB2-BD59-A6C34878D82A}">
                    <a16:rowId xmlns:a16="http://schemas.microsoft.com/office/drawing/2014/main" val="3739721946"/>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356619613"/>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69081574"/>
                  </a:ext>
                </a:extLst>
              </a:tr>
            </a:tbl>
          </a:graphicData>
        </a:graphic>
      </p:graphicFrame>
      <p:sp>
        <p:nvSpPr>
          <p:cNvPr id="4" name="Slide Number Placeholder 3">
            <a:extLst>
              <a:ext uri="{FF2B5EF4-FFF2-40B4-BE49-F238E27FC236}">
                <a16:creationId xmlns:a16="http://schemas.microsoft.com/office/drawing/2014/main" id="{6B7CA95D-094B-47A1-9468-759144AFE231}"/>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93564584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4B12-47DE-4B5B-A23D-DA735E7362A8}"/>
              </a:ext>
            </a:extLst>
          </p:cNvPr>
          <p:cNvSpPr>
            <a:spLocks noGrp="1"/>
          </p:cNvSpPr>
          <p:nvPr>
            <p:ph type="title"/>
          </p:nvPr>
        </p:nvSpPr>
        <p:spPr/>
        <p:txBody>
          <a:bodyPr/>
          <a:lstStyle/>
          <a:p>
            <a:r>
              <a:rPr lang="en-US" dirty="0"/>
              <a:t>Internal business perspective </a:t>
            </a:r>
          </a:p>
        </p:txBody>
      </p:sp>
      <p:graphicFrame>
        <p:nvGraphicFramePr>
          <p:cNvPr id="5" name="Table 5">
            <a:extLst>
              <a:ext uri="{FF2B5EF4-FFF2-40B4-BE49-F238E27FC236}">
                <a16:creationId xmlns:a16="http://schemas.microsoft.com/office/drawing/2014/main" id="{8D2135C7-CD44-434F-A319-E49B6C8FAF2E}"/>
              </a:ext>
            </a:extLst>
          </p:cNvPr>
          <p:cNvGraphicFramePr>
            <a:graphicFrameLocks noGrp="1"/>
          </p:cNvGraphicFramePr>
          <p:nvPr>
            <p:ph idx="1"/>
            <p:extLst>
              <p:ext uri="{D42A27DB-BD31-4B8C-83A1-F6EECF244321}">
                <p14:modId xmlns:p14="http://schemas.microsoft.com/office/powerpoint/2010/main" val="357434912"/>
              </p:ext>
            </p:extLst>
          </p:nvPr>
        </p:nvGraphicFramePr>
        <p:xfrm>
          <a:off x="680321" y="1963822"/>
          <a:ext cx="9613862" cy="5120640"/>
        </p:xfrm>
        <a:graphic>
          <a:graphicData uri="http://schemas.openxmlformats.org/drawingml/2006/table">
            <a:tbl>
              <a:tblPr firstRow="1" bandRow="1">
                <a:tableStyleId>{5C22544A-7EE6-4342-B048-85BDC9FD1C3A}</a:tableStyleId>
              </a:tblPr>
              <a:tblGrid>
                <a:gridCol w="4806931">
                  <a:extLst>
                    <a:ext uri="{9D8B030D-6E8A-4147-A177-3AD203B41FA5}">
                      <a16:colId xmlns:a16="http://schemas.microsoft.com/office/drawing/2014/main" val="1221804968"/>
                    </a:ext>
                  </a:extLst>
                </a:gridCol>
                <a:gridCol w="4806931">
                  <a:extLst>
                    <a:ext uri="{9D8B030D-6E8A-4147-A177-3AD203B41FA5}">
                      <a16:colId xmlns:a16="http://schemas.microsoft.com/office/drawing/2014/main" val="1614551645"/>
                    </a:ext>
                  </a:extLst>
                </a:gridCol>
              </a:tblGrid>
              <a:tr h="313489">
                <a:tc>
                  <a:txBody>
                    <a:bodyPr/>
                    <a:lstStyle/>
                    <a:p>
                      <a:r>
                        <a:rPr lang="en-US" dirty="0"/>
                        <a:t>Goals/Objective</a:t>
                      </a:r>
                    </a:p>
                  </a:txBody>
                  <a:tcPr/>
                </a:tc>
                <a:tc>
                  <a:txBody>
                    <a:bodyPr/>
                    <a:lstStyle/>
                    <a:p>
                      <a:r>
                        <a:rPr lang="en-US" dirty="0"/>
                        <a:t>Measures </a:t>
                      </a:r>
                    </a:p>
                  </a:txBody>
                  <a:tcPr/>
                </a:tc>
                <a:extLst>
                  <a:ext uri="{0D108BD9-81ED-4DB2-BD59-A6C34878D82A}">
                    <a16:rowId xmlns:a16="http://schemas.microsoft.com/office/drawing/2014/main" val="2652414602"/>
                  </a:ext>
                </a:extLst>
              </a:tr>
              <a:tr h="1018841">
                <a:tc>
                  <a:txBody>
                    <a:bodyPr/>
                    <a:lstStyle/>
                    <a:p>
                      <a:r>
                        <a:rPr lang="en-US" dirty="0"/>
                        <a:t>Technological capacity</a:t>
                      </a:r>
                    </a:p>
                  </a:txBody>
                  <a:tcPr/>
                </a:tc>
                <a:tc>
                  <a:txBody>
                    <a:bodyPr/>
                    <a:lstStyle/>
                    <a:p>
                      <a:r>
                        <a:rPr lang="en-US" dirty="0"/>
                        <a:t>Wells Fargo must determine whether the current ICT infrastructure is capable of reaching all the clientele without experiencing hurdles.</a:t>
                      </a:r>
                    </a:p>
                  </a:txBody>
                  <a:tcPr/>
                </a:tc>
                <a:extLst>
                  <a:ext uri="{0D108BD9-81ED-4DB2-BD59-A6C34878D82A}">
                    <a16:rowId xmlns:a16="http://schemas.microsoft.com/office/drawing/2014/main" val="1096754915"/>
                  </a:ext>
                </a:extLst>
              </a:tr>
              <a:tr h="1489075">
                <a:tc>
                  <a:txBody>
                    <a:bodyPr/>
                    <a:lstStyle/>
                    <a:p>
                      <a:r>
                        <a:rPr lang="en-US" dirty="0"/>
                        <a:t>Production Excellence </a:t>
                      </a:r>
                    </a:p>
                  </a:txBody>
                  <a:tcPr/>
                </a:tc>
                <a:tc>
                  <a:txBody>
                    <a:bodyPr/>
                    <a:lstStyle/>
                    <a:p>
                      <a:r>
                        <a:rPr lang="en-US" dirty="0"/>
                        <a:t>Wells Fargo should strive to ensure that resources used to convey and offer services to the consumers are not waste depleted. For instances, ensure SMS are purchased on time to avoid instances where the customers do not get messages for their transactions. </a:t>
                      </a:r>
                    </a:p>
                  </a:txBody>
                  <a:tcPr/>
                </a:tc>
                <a:extLst>
                  <a:ext uri="{0D108BD9-81ED-4DB2-BD59-A6C34878D82A}">
                    <a16:rowId xmlns:a16="http://schemas.microsoft.com/office/drawing/2014/main" val="2752072432"/>
                  </a:ext>
                </a:extLst>
              </a:tr>
              <a:tr h="1253958">
                <a:tc>
                  <a:txBody>
                    <a:bodyPr/>
                    <a:lstStyle/>
                    <a:p>
                      <a:r>
                        <a:rPr lang="en-US" dirty="0"/>
                        <a:t>New service/ product  introduction</a:t>
                      </a:r>
                    </a:p>
                  </a:txBody>
                  <a:tcPr/>
                </a:tc>
                <a:tc>
                  <a:txBody>
                    <a:bodyPr/>
                    <a:lstStyle/>
                    <a:p>
                      <a:r>
                        <a:rPr lang="en-US" dirty="0"/>
                        <a:t>New products and services are introduced with the main objective of bettering the financial service delivery to the customers. The new services should put customers priorities first.  </a:t>
                      </a:r>
                    </a:p>
                  </a:txBody>
                  <a:tcPr/>
                </a:tc>
                <a:extLst>
                  <a:ext uri="{0D108BD9-81ED-4DB2-BD59-A6C34878D82A}">
                    <a16:rowId xmlns:a16="http://schemas.microsoft.com/office/drawing/2014/main" val="1458729653"/>
                  </a:ext>
                </a:extLst>
              </a:tr>
              <a:tr h="313489">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098153068"/>
                  </a:ext>
                </a:extLst>
              </a:tr>
            </a:tbl>
          </a:graphicData>
        </a:graphic>
      </p:graphicFrame>
      <p:sp>
        <p:nvSpPr>
          <p:cNvPr id="4" name="Slide Number Placeholder 3">
            <a:extLst>
              <a:ext uri="{FF2B5EF4-FFF2-40B4-BE49-F238E27FC236}">
                <a16:creationId xmlns:a16="http://schemas.microsoft.com/office/drawing/2014/main" id="{6E02BF42-02F0-4419-B84E-56E8B1D32AB3}"/>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237209099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30C43-FA97-41E8-ABC1-6595E45EBAC2}"/>
              </a:ext>
            </a:extLst>
          </p:cNvPr>
          <p:cNvSpPr>
            <a:spLocks noGrp="1"/>
          </p:cNvSpPr>
          <p:nvPr>
            <p:ph type="title"/>
          </p:nvPr>
        </p:nvSpPr>
        <p:spPr/>
        <p:txBody>
          <a:bodyPr/>
          <a:lstStyle/>
          <a:p>
            <a:r>
              <a:rPr lang="en-US" dirty="0"/>
              <a:t>Innovation and learning perspective </a:t>
            </a:r>
          </a:p>
        </p:txBody>
      </p:sp>
      <p:graphicFrame>
        <p:nvGraphicFramePr>
          <p:cNvPr id="5" name="Table 5">
            <a:extLst>
              <a:ext uri="{FF2B5EF4-FFF2-40B4-BE49-F238E27FC236}">
                <a16:creationId xmlns:a16="http://schemas.microsoft.com/office/drawing/2014/main" id="{895B872C-ED25-4183-9281-D7D20472E736}"/>
              </a:ext>
            </a:extLst>
          </p:cNvPr>
          <p:cNvGraphicFramePr>
            <a:graphicFrameLocks noGrp="1"/>
          </p:cNvGraphicFramePr>
          <p:nvPr>
            <p:ph idx="1"/>
            <p:extLst>
              <p:ext uri="{D42A27DB-BD31-4B8C-83A1-F6EECF244321}">
                <p14:modId xmlns:p14="http://schemas.microsoft.com/office/powerpoint/2010/main" val="199170577"/>
              </p:ext>
            </p:extLst>
          </p:nvPr>
        </p:nvGraphicFramePr>
        <p:xfrm>
          <a:off x="680321" y="2011948"/>
          <a:ext cx="9613900" cy="4759960"/>
        </p:xfrm>
        <a:graphic>
          <a:graphicData uri="http://schemas.openxmlformats.org/drawingml/2006/table">
            <a:tbl>
              <a:tblPr firstRow="1" bandRow="1">
                <a:tableStyleId>{5C22544A-7EE6-4342-B048-85BDC9FD1C3A}</a:tableStyleId>
              </a:tblPr>
              <a:tblGrid>
                <a:gridCol w="4806950">
                  <a:extLst>
                    <a:ext uri="{9D8B030D-6E8A-4147-A177-3AD203B41FA5}">
                      <a16:colId xmlns:a16="http://schemas.microsoft.com/office/drawing/2014/main" val="1404676265"/>
                    </a:ext>
                  </a:extLst>
                </a:gridCol>
                <a:gridCol w="4806950">
                  <a:extLst>
                    <a:ext uri="{9D8B030D-6E8A-4147-A177-3AD203B41FA5}">
                      <a16:colId xmlns:a16="http://schemas.microsoft.com/office/drawing/2014/main" val="1616956716"/>
                    </a:ext>
                  </a:extLst>
                </a:gridCol>
              </a:tblGrid>
              <a:tr h="370840">
                <a:tc>
                  <a:txBody>
                    <a:bodyPr/>
                    <a:lstStyle/>
                    <a:p>
                      <a:r>
                        <a:rPr lang="en-US" dirty="0"/>
                        <a:t>Goals </a:t>
                      </a:r>
                    </a:p>
                  </a:txBody>
                  <a:tcPr/>
                </a:tc>
                <a:tc>
                  <a:txBody>
                    <a:bodyPr/>
                    <a:lstStyle/>
                    <a:p>
                      <a:r>
                        <a:rPr lang="en-US" dirty="0"/>
                        <a:t>Measures </a:t>
                      </a:r>
                    </a:p>
                  </a:txBody>
                  <a:tcPr/>
                </a:tc>
                <a:extLst>
                  <a:ext uri="{0D108BD9-81ED-4DB2-BD59-A6C34878D82A}">
                    <a16:rowId xmlns:a16="http://schemas.microsoft.com/office/drawing/2014/main" val="380196903"/>
                  </a:ext>
                </a:extLst>
              </a:tr>
              <a:tr h="370840">
                <a:tc>
                  <a:txBody>
                    <a:bodyPr/>
                    <a:lstStyle/>
                    <a:p>
                      <a:r>
                        <a:rPr lang="en-US" dirty="0"/>
                        <a:t>Technology leadership </a:t>
                      </a:r>
                    </a:p>
                  </a:txBody>
                  <a:tcPr/>
                </a:tc>
                <a:tc>
                  <a:txBody>
                    <a:bodyPr/>
                    <a:lstStyle/>
                    <a:p>
                      <a:r>
                        <a:rPr lang="en-US" dirty="0"/>
                        <a:t>Wells Fargo should conduct aggressive market research to determine the customer wants hence improve the services delivery timely. It entails coming up with right innovations at the right time. </a:t>
                      </a:r>
                    </a:p>
                  </a:txBody>
                  <a:tcPr/>
                </a:tc>
                <a:extLst>
                  <a:ext uri="{0D108BD9-81ED-4DB2-BD59-A6C34878D82A}">
                    <a16:rowId xmlns:a16="http://schemas.microsoft.com/office/drawing/2014/main" val="434595366"/>
                  </a:ext>
                </a:extLst>
              </a:tr>
              <a:tr h="370840">
                <a:tc>
                  <a:txBody>
                    <a:bodyPr/>
                    <a:lstStyle/>
                    <a:p>
                      <a:r>
                        <a:rPr lang="en-US" dirty="0"/>
                        <a:t>Product Focus</a:t>
                      </a:r>
                    </a:p>
                  </a:txBody>
                  <a:tcPr/>
                </a:tc>
                <a:tc>
                  <a:txBody>
                    <a:bodyPr/>
                    <a:lstStyle/>
                    <a:p>
                      <a:r>
                        <a:rPr lang="en-US" dirty="0"/>
                        <a:t>The company should strive to offer excellent banking solutions to the customers. Most business firms get it wrong when they mix different products from sectors hence creating confusion to the customers. </a:t>
                      </a:r>
                    </a:p>
                  </a:txBody>
                  <a:tcPr/>
                </a:tc>
                <a:extLst>
                  <a:ext uri="{0D108BD9-81ED-4DB2-BD59-A6C34878D82A}">
                    <a16:rowId xmlns:a16="http://schemas.microsoft.com/office/drawing/2014/main" val="468364735"/>
                  </a:ext>
                </a:extLst>
              </a:tr>
              <a:tr h="370840">
                <a:tc>
                  <a:txBody>
                    <a:bodyPr/>
                    <a:lstStyle/>
                    <a:p>
                      <a:r>
                        <a:rPr lang="en-US" dirty="0"/>
                        <a:t>Time to market</a:t>
                      </a:r>
                    </a:p>
                  </a:txBody>
                  <a:tcPr/>
                </a:tc>
                <a:tc>
                  <a:txBody>
                    <a:bodyPr/>
                    <a:lstStyle/>
                    <a:p>
                      <a:r>
                        <a:rPr lang="en-US" dirty="0"/>
                        <a:t>The company should have clear guidelines on when to market the products and services. Furthermore, it should clearly communicate to the customers to avoid confusion issues and negative side chats. </a:t>
                      </a:r>
                    </a:p>
                  </a:txBody>
                  <a:tcPr/>
                </a:tc>
                <a:extLst>
                  <a:ext uri="{0D108BD9-81ED-4DB2-BD59-A6C34878D82A}">
                    <a16:rowId xmlns:a16="http://schemas.microsoft.com/office/drawing/2014/main" val="765032708"/>
                  </a:ext>
                </a:extLst>
              </a:tr>
            </a:tbl>
          </a:graphicData>
        </a:graphic>
      </p:graphicFrame>
      <p:sp>
        <p:nvSpPr>
          <p:cNvPr id="4" name="Slide Number Placeholder 3">
            <a:extLst>
              <a:ext uri="{FF2B5EF4-FFF2-40B4-BE49-F238E27FC236}">
                <a16:creationId xmlns:a16="http://schemas.microsoft.com/office/drawing/2014/main" id="{9DC3E633-70B1-4F6B-B13B-BAA8CEA676A1}"/>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2696898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9CE95-29E4-4D1B-8158-1A50AD4165E7}"/>
              </a:ext>
            </a:extLst>
          </p:cNvPr>
          <p:cNvSpPr>
            <a:spLocks noGrp="1"/>
          </p:cNvSpPr>
          <p:nvPr>
            <p:ph type="title"/>
          </p:nvPr>
        </p:nvSpPr>
        <p:spPr/>
        <p:txBody>
          <a:bodyPr/>
          <a:lstStyle/>
          <a:p>
            <a:r>
              <a:rPr lang="en-US" dirty="0"/>
              <a:t>Benefits of Balance score card</a:t>
            </a:r>
          </a:p>
        </p:txBody>
      </p:sp>
      <p:sp>
        <p:nvSpPr>
          <p:cNvPr id="3" name="Content Placeholder 2">
            <a:extLst>
              <a:ext uri="{FF2B5EF4-FFF2-40B4-BE49-F238E27FC236}">
                <a16:creationId xmlns:a16="http://schemas.microsoft.com/office/drawing/2014/main" id="{F305BD41-38C6-48E4-9818-07584DB134F1}"/>
              </a:ext>
            </a:extLst>
          </p:cNvPr>
          <p:cNvSpPr>
            <a:spLocks noGrp="1"/>
          </p:cNvSpPr>
          <p:nvPr>
            <p:ph idx="1"/>
          </p:nvPr>
        </p:nvSpPr>
        <p:spPr/>
        <p:txBody>
          <a:bodyPr>
            <a:normAutofit fontScale="85000" lnSpcReduction="20000"/>
          </a:bodyPr>
          <a:lstStyle/>
          <a:p>
            <a:pPr marL="0" indent="0">
              <a:buNone/>
            </a:pPr>
            <a:r>
              <a:rPr lang="en-US" dirty="0"/>
              <a:t>Some of the benefits of the balanced score card are outlined as follows </a:t>
            </a:r>
          </a:p>
          <a:p>
            <a:pPr marL="0" indent="0">
              <a:buNone/>
            </a:pPr>
            <a:r>
              <a:rPr lang="en-US" dirty="0"/>
              <a:t>a). Better strategic planning and overcoming challenges</a:t>
            </a:r>
          </a:p>
          <a:p>
            <a:pPr marL="457200" lvl="1" indent="0">
              <a:buNone/>
            </a:pPr>
            <a:r>
              <a:rPr lang="en-US" dirty="0"/>
              <a:t>A balanced scorecard assist wells Fargo in overcoming fundamental challenges hence improving goals such as; increase in the intangible assets, implementing strategy as well as performance measurement (</a:t>
            </a:r>
            <a:r>
              <a:rPr lang="en-US" dirty="0" err="1"/>
              <a:t>Tayan</a:t>
            </a:r>
            <a:r>
              <a:rPr lang="en-US" dirty="0"/>
              <a:t>, 2019). </a:t>
            </a:r>
          </a:p>
          <a:p>
            <a:pPr marL="0" indent="0">
              <a:buNone/>
            </a:pPr>
            <a:r>
              <a:rPr lang="en-US" dirty="0"/>
              <a:t>b). </a:t>
            </a:r>
            <a:r>
              <a:rPr lang="en-US" b="1" dirty="0"/>
              <a:t>Employee Engagement</a:t>
            </a:r>
          </a:p>
          <a:p>
            <a:pPr marL="457200" lvl="1" indent="0">
              <a:buNone/>
            </a:pPr>
            <a:r>
              <a:rPr lang="en-US" dirty="0"/>
              <a:t>The Employee balanced scorecard often translate to the Wells Fargo’s scorecard by creating tangible objectives that are geared towards the roles and strengths of the employees. Therefore, they are used in creating synergies among the employees while encouraging cooperation and specialization of the respective employees.</a:t>
            </a:r>
          </a:p>
          <a:p>
            <a:pPr marL="0" indent="0">
              <a:buNone/>
            </a:pPr>
            <a:r>
              <a:rPr lang="en-US" dirty="0"/>
              <a:t>c). </a:t>
            </a:r>
            <a:r>
              <a:rPr lang="en-US" b="1" dirty="0"/>
              <a:t>Better Process Alignment </a:t>
            </a:r>
            <a:endParaRPr lang="en-US" dirty="0"/>
          </a:p>
          <a:p>
            <a:pPr marL="457200" lvl="1" indent="0">
              <a:buNone/>
            </a:pPr>
            <a:r>
              <a:rPr lang="en-US" b="1" dirty="0"/>
              <a:t>Wells Fargo should utilize the balanced score card to align organizational processes including the budgeting, risk management as  well as analytics with the strategic priorities. This would go a long way into developing strategies and plans that concentrate with the organization needs. </a:t>
            </a:r>
          </a:p>
          <a:p>
            <a:pPr marL="0" indent="0">
              <a:buNone/>
            </a:pPr>
            <a:endParaRPr lang="en-US" dirty="0"/>
          </a:p>
          <a:p>
            <a:pPr marL="0" indent="0">
              <a:buNone/>
            </a:pPr>
            <a:endParaRPr lang="en-US" dirty="0"/>
          </a:p>
          <a:p>
            <a:pPr marL="914400" lvl="2" indent="0">
              <a:buNone/>
            </a:pPr>
            <a:endParaRPr lang="en-US" dirty="0"/>
          </a:p>
          <a:p>
            <a:pPr marL="914400" lvl="2" indent="0">
              <a:buNone/>
            </a:pPr>
            <a:endParaRPr lang="en-US" dirty="0"/>
          </a:p>
          <a:p>
            <a:pPr marL="914400" lvl="2"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605D69B1-18A7-4193-A4B3-4294FE37889E}"/>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47705463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E5C9C-4D69-4B4E-A38A-25C70D03942D}"/>
              </a:ext>
            </a:extLst>
          </p:cNvPr>
          <p:cNvSpPr>
            <a:spLocks noGrp="1"/>
          </p:cNvSpPr>
          <p:nvPr>
            <p:ph type="title"/>
          </p:nvPr>
        </p:nvSpPr>
        <p:spPr/>
        <p:txBody>
          <a:bodyPr/>
          <a:lstStyle/>
          <a:p>
            <a:r>
              <a:rPr lang="en-US" dirty="0"/>
              <a:t>Disadvantages of balanced scorecard</a:t>
            </a:r>
          </a:p>
        </p:txBody>
      </p:sp>
      <p:sp>
        <p:nvSpPr>
          <p:cNvPr id="3" name="Content Placeholder 2">
            <a:extLst>
              <a:ext uri="{FF2B5EF4-FFF2-40B4-BE49-F238E27FC236}">
                <a16:creationId xmlns:a16="http://schemas.microsoft.com/office/drawing/2014/main" id="{FFAC31B5-3240-4224-8470-4B0C0D9EA42B}"/>
              </a:ext>
            </a:extLst>
          </p:cNvPr>
          <p:cNvSpPr>
            <a:spLocks noGrp="1"/>
          </p:cNvSpPr>
          <p:nvPr>
            <p:ph idx="1"/>
          </p:nvPr>
        </p:nvSpPr>
        <p:spPr/>
        <p:txBody>
          <a:bodyPr>
            <a:normAutofit fontScale="77500" lnSpcReduction="20000"/>
          </a:bodyPr>
          <a:lstStyle/>
          <a:p>
            <a:pPr marL="0" indent="0">
              <a:buNone/>
            </a:pPr>
            <a:r>
              <a:rPr lang="en-US" b="1" dirty="0"/>
              <a:t>a). Time and Financial Cost Investment</a:t>
            </a:r>
          </a:p>
          <a:p>
            <a:pPr marL="457200" lvl="1" indent="0">
              <a:buNone/>
            </a:pPr>
            <a:r>
              <a:rPr lang="en-US" dirty="0"/>
              <a:t>To develop a balance scorecard require a huge chunk of investment in terms of time and financial resources. At times, the management may require services of consultants to discuss with the management on whether the plan is effective or not. </a:t>
            </a:r>
          </a:p>
          <a:p>
            <a:pPr marL="0" indent="0">
              <a:buNone/>
            </a:pPr>
            <a:r>
              <a:rPr lang="en-US" dirty="0"/>
              <a:t>b). </a:t>
            </a:r>
            <a:r>
              <a:rPr lang="en-US" b="1" dirty="0"/>
              <a:t>Stakeholder Acceptance and Usage</a:t>
            </a:r>
          </a:p>
          <a:p>
            <a:pPr marL="457200" lvl="1" indent="0">
              <a:buNone/>
            </a:pPr>
            <a:r>
              <a:rPr lang="en-US" dirty="0"/>
              <a:t>The shareholders may accept or reject the balance scorecard. Therefore, for it to effectively work it must incorporate input from all the stakeholders including employees on their busy schedules to devote time to create a scorecard that would be accepted by all. In most cases, people rejecting it often have issues with accepting the changes in the organization.  Therefore, it must require strong leadership to support it for it to be successful otherwise it would remain on paper. </a:t>
            </a:r>
          </a:p>
          <a:p>
            <a:pPr marL="0" indent="0">
              <a:buNone/>
            </a:pPr>
            <a:r>
              <a:rPr lang="en-US" dirty="0"/>
              <a:t>c). </a:t>
            </a:r>
            <a:r>
              <a:rPr lang="en-US" b="1" dirty="0"/>
              <a:t>Strategic Direction and Metric Planning</a:t>
            </a:r>
          </a:p>
          <a:p>
            <a:pPr marL="457200" lvl="1" indent="0">
              <a:buNone/>
            </a:pPr>
            <a:r>
              <a:rPr lang="en-US" dirty="0"/>
              <a:t>There is need to ensure that the strategic objectives clearly have measurable metrics. Failure to plan as well as communicate with the relevant stakeholders would least likely to produce the desired end results. It is because it might become very bloated and hard to effectively manage when numerous elements are added to the scorecard. It is because it hard to convenience people to support your balance scorecard decisions (Hepler, et al., 2016). </a:t>
            </a:r>
          </a:p>
          <a:p>
            <a:pPr marL="0" indent="0">
              <a:buNone/>
            </a:pP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ABD9287-23ED-40FD-BD2F-47774FD7E687}"/>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2654959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1FCF8-3E1B-41E0-BDCE-D460E5C8EC54}"/>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6717438B-7F1F-4EEB-8BC1-225EB44815C3}"/>
              </a:ext>
            </a:extLst>
          </p:cNvPr>
          <p:cNvSpPr>
            <a:spLocks noGrp="1"/>
          </p:cNvSpPr>
          <p:nvPr>
            <p:ph idx="1"/>
          </p:nvPr>
        </p:nvSpPr>
        <p:spPr/>
        <p:txBody>
          <a:bodyPr>
            <a:normAutofit fontScale="92500" lnSpcReduction="10000"/>
          </a:bodyPr>
          <a:lstStyle/>
          <a:p>
            <a:r>
              <a:rPr lang="en-US" dirty="0" err="1"/>
              <a:t>Tayan</a:t>
            </a:r>
            <a:r>
              <a:rPr lang="en-US" dirty="0"/>
              <a:t>, B. (2019). The Wells Fargo cross-selling scandal. </a:t>
            </a:r>
            <a:r>
              <a:rPr lang="en-US" i="1" dirty="0"/>
              <a:t>Rock Center for Corporate Governance at Stanford University Closer Look Series: Topics, Issues and Controversies in Corporate Governance No. CGRP-62 Version</a:t>
            </a:r>
            <a:r>
              <a:rPr lang="en-US" dirty="0"/>
              <a:t>, </a:t>
            </a:r>
            <a:r>
              <a:rPr lang="en-US" i="1" dirty="0"/>
              <a:t>2</a:t>
            </a:r>
            <a:r>
              <a:rPr lang="en-US" dirty="0"/>
              <a:t>, 17-1.</a:t>
            </a:r>
          </a:p>
          <a:p>
            <a:r>
              <a:rPr lang="en-US" dirty="0"/>
              <a:t>Bento, R. F., </a:t>
            </a:r>
            <a:r>
              <a:rPr lang="en-US" dirty="0" err="1"/>
              <a:t>Mertins</a:t>
            </a:r>
            <a:r>
              <a:rPr lang="en-US" dirty="0"/>
              <a:t>, L., &amp; White, L. F. (2017). Ideology and the balanced scorecard: An empirical exploration of the tension between shareholder value maximization and corporate social responsibility. </a:t>
            </a:r>
            <a:r>
              <a:rPr lang="en-US" i="1" dirty="0"/>
              <a:t>Journal of Business Ethics</a:t>
            </a:r>
            <a:r>
              <a:rPr lang="en-US" dirty="0"/>
              <a:t>, </a:t>
            </a:r>
            <a:r>
              <a:rPr lang="en-US" i="1" dirty="0"/>
              <a:t>142</a:t>
            </a:r>
            <a:r>
              <a:rPr lang="en-US" dirty="0"/>
              <a:t>(4), 769-789.</a:t>
            </a:r>
          </a:p>
          <a:p>
            <a:r>
              <a:rPr lang="en-US" dirty="0"/>
              <a:t>Hepler, A. J., Anderson, B. E., Cooper, M. C., &amp; Ogden, J. A. (2016). Keys to successful balanced scorecard implementation and use based on published implementation attempts. </a:t>
            </a:r>
            <a:r>
              <a:rPr lang="en-US" i="1" dirty="0"/>
              <a:t>Journal of Transportation Management</a:t>
            </a:r>
            <a:r>
              <a:rPr lang="en-US" dirty="0"/>
              <a:t>, </a:t>
            </a:r>
            <a:r>
              <a:rPr lang="en-US" i="1" dirty="0"/>
              <a:t>27</a:t>
            </a:r>
            <a:r>
              <a:rPr lang="en-US" dirty="0"/>
              <a:t>(1), 3.</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894944D-90DD-470F-9C1C-E40C3C9110F1}"/>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1055695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0CC486-AA08-4543-9805-EBA108609795}"/>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5400" dirty="0"/>
              <a:t>Thank you</a:t>
            </a:r>
          </a:p>
        </p:txBody>
      </p:sp>
      <p:sp>
        <p:nvSpPr>
          <p:cNvPr id="4" name="Slide Number Placeholder 3">
            <a:extLst>
              <a:ext uri="{FF2B5EF4-FFF2-40B4-BE49-F238E27FC236}">
                <a16:creationId xmlns:a16="http://schemas.microsoft.com/office/drawing/2014/main" id="{81E969C1-E46A-4BCE-9F33-B15A7455750C}"/>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353078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131</TotalTime>
  <Words>1610</Words>
  <Application>Microsoft Office PowerPoint</Application>
  <PresentationFormat>Widescreen</PresentationFormat>
  <Paragraphs>121</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Trebuchet MS</vt:lpstr>
      <vt:lpstr>Berlin</vt:lpstr>
      <vt:lpstr>Wells Fargo US-Balanced scored cared </vt:lpstr>
      <vt:lpstr>Wells Fargo US</vt:lpstr>
      <vt:lpstr>Why Balanced scorecard System?</vt:lpstr>
      <vt:lpstr>Wells Fargo- Introduction of balance scorecard</vt:lpstr>
      <vt:lpstr>Customer perspectives </vt:lpstr>
      <vt:lpstr>Financial perspectives </vt:lpstr>
      <vt:lpstr>Internal business perspective </vt:lpstr>
      <vt:lpstr>Innovation and learning perspective </vt:lpstr>
      <vt:lpstr>Benefits of Balance score card</vt:lpstr>
      <vt:lpstr>Disadvantages of balanced scorecard</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Wells Fargo US-Balanced scored cared</dc:title>
  <dc:creator>Michael Mutinda</dc:creator>
  <cp:lastModifiedBy>Michael Mutinda</cp:lastModifiedBy>
  <cp:revision>18</cp:revision>
  <dcterms:created xsi:type="dcterms:W3CDTF">2019-12-15T01:27:30Z</dcterms:created>
  <dcterms:modified xsi:type="dcterms:W3CDTF">2019-12-15T03:38:36Z</dcterms:modified>
</cp:coreProperties>
</file>